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Roboto"/>
      <p:regular r:id="rId22"/>
      <p:bold r:id="rId23"/>
      <p:italic r:id="rId24"/>
      <p:boldItalic r:id="rId25"/>
    </p:embeddedFont>
    <p:embeddedFont>
      <p:font typeface="Lato"/>
      <p:regular r:id="rId26"/>
      <p:bold r:id="rId27"/>
      <p:italic r:id="rId28"/>
      <p:boldItalic r:id="rId29"/>
    </p:embeddedFont>
    <p:embeddedFont>
      <p:font typeface="Oswald"/>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Roboto-regular.fntdata"/><Relationship Id="rId21" Type="http://schemas.openxmlformats.org/officeDocument/2006/relationships/font" Target="fonts/Raleway-boldItalic.fntdata"/><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oboto-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bold.fntdata"/><Relationship Id="rId30" Type="http://schemas.openxmlformats.org/officeDocument/2006/relationships/font" Target="fonts/Oswald-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5f84579447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5f84579447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5f7e247d2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f7e247d2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f84579447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f84579447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f69eb72d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5f69eb72d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5f69eb72d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5f69eb72d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5f8457944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f8457944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5f84579447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5f84579447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f69eb72d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f69eb72d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5f69eb72d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5f69eb72d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f69eb72d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f69eb72d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5f8457944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5f8457944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hyperlink" Target="http://drive.google.com/file/d/1crUrKFJ8TR4JCAHeYzE8exieee9vvRcv/view" TargetMode="Externa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390525" y="1847225"/>
            <a:ext cx="8222100" cy="93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CA3 | </a:t>
            </a:r>
            <a:r>
              <a:rPr lang="en">
                <a:latin typeface="Oswald"/>
                <a:ea typeface="Oswald"/>
                <a:cs typeface="Oswald"/>
                <a:sym typeface="Oswald"/>
              </a:rPr>
              <a:t>Can-queror</a:t>
            </a:r>
            <a:endParaRPr>
              <a:latin typeface="Oswald"/>
              <a:ea typeface="Oswald"/>
              <a:cs typeface="Oswald"/>
              <a:sym typeface="Oswald"/>
            </a:endParaRPr>
          </a:p>
        </p:txBody>
      </p:sp>
      <p:sp>
        <p:nvSpPr>
          <p:cNvPr id="87" name="Google Shape;87;p13"/>
          <p:cNvSpPr txBox="1"/>
          <p:nvPr>
            <p:ph idx="1" type="subTitle"/>
          </p:nvPr>
        </p:nvSpPr>
        <p:spPr>
          <a:xfrm>
            <a:off x="390525" y="2571755"/>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Group 6</a:t>
            </a:r>
            <a:endParaRPr sz="1400"/>
          </a:p>
        </p:txBody>
      </p:sp>
      <p:sp>
        <p:nvSpPr>
          <p:cNvPr id="88" name="Google Shape;88;p13"/>
          <p:cNvSpPr txBox="1"/>
          <p:nvPr>
            <p:ph idx="1" type="subTitle"/>
          </p:nvPr>
        </p:nvSpPr>
        <p:spPr>
          <a:xfrm>
            <a:off x="390525" y="315208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Virgil D’souza</a:t>
            </a:r>
            <a:endParaRPr/>
          </a:p>
          <a:p>
            <a:pPr indent="0" lvl="0" marL="0" rtl="0" algn="l">
              <a:spcBef>
                <a:spcPts val="0"/>
              </a:spcBef>
              <a:spcAft>
                <a:spcPts val="0"/>
              </a:spcAft>
              <a:buNone/>
            </a:pPr>
            <a:r>
              <a:rPr lang="en"/>
              <a:t>Hans Delano</a:t>
            </a:r>
            <a:endParaRPr/>
          </a:p>
          <a:p>
            <a:pPr indent="0" lvl="0" marL="0" rtl="0" algn="l">
              <a:spcBef>
                <a:spcPts val="0"/>
              </a:spcBef>
              <a:spcAft>
                <a:spcPts val="0"/>
              </a:spcAft>
              <a:buNone/>
            </a:pPr>
            <a:r>
              <a:rPr lang="en"/>
              <a:t>Faaris Jumadi</a:t>
            </a:r>
            <a:endParaRPr/>
          </a:p>
        </p:txBody>
      </p:sp>
      <p:sp>
        <p:nvSpPr>
          <p:cNvPr id="89" name="Google Shape;89;p13"/>
          <p:cNvSpPr txBox="1"/>
          <p:nvPr>
            <p:ph idx="1" type="subTitle"/>
          </p:nvPr>
        </p:nvSpPr>
        <p:spPr>
          <a:xfrm>
            <a:off x="460950" y="4437455"/>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40% Mechanical, 40% Programming, 20% Electrical.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2"/>
          <p:cNvSpPr txBox="1"/>
          <p:nvPr>
            <p:ph type="title"/>
          </p:nvPr>
        </p:nvSpPr>
        <p:spPr>
          <a:xfrm>
            <a:off x="255450" y="1830600"/>
            <a:ext cx="4045200" cy="148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Improvements </a:t>
            </a:r>
            <a:endParaRPr/>
          </a:p>
        </p:txBody>
      </p:sp>
      <p:sp>
        <p:nvSpPr>
          <p:cNvPr id="145" name="Google Shape;145;p2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LCD display</a:t>
            </a:r>
            <a:endParaRPr sz="1800"/>
          </a:p>
          <a:p>
            <a:pPr indent="0" lvl="0" marL="0" rtl="0" algn="l">
              <a:spcBef>
                <a:spcPts val="1600"/>
              </a:spcBef>
              <a:spcAft>
                <a:spcPts val="0"/>
              </a:spcAft>
              <a:buNone/>
            </a:pPr>
            <a:r>
              <a:rPr lang="en" sz="1800"/>
              <a:t>Rewards system:</a:t>
            </a:r>
            <a:endParaRPr sz="1800"/>
          </a:p>
          <a:p>
            <a:pPr indent="-342900" lvl="0" marL="457200" rtl="0" algn="l">
              <a:spcBef>
                <a:spcPts val="1600"/>
              </a:spcBef>
              <a:spcAft>
                <a:spcPts val="0"/>
              </a:spcAft>
              <a:buSzPts val="1800"/>
              <a:buChar char="●"/>
            </a:pPr>
            <a:r>
              <a:rPr lang="en" sz="1800"/>
              <a:t>Leaderboard</a:t>
            </a:r>
            <a:endParaRPr sz="1800"/>
          </a:p>
          <a:p>
            <a:pPr indent="-342900" lvl="0" marL="457200" rtl="0" algn="l">
              <a:spcBef>
                <a:spcPts val="0"/>
              </a:spcBef>
              <a:spcAft>
                <a:spcPts val="0"/>
              </a:spcAft>
              <a:buSzPts val="1800"/>
              <a:buChar char="●"/>
            </a:pPr>
            <a:r>
              <a:rPr lang="en" sz="1800"/>
              <a:t>Ezlink value debit</a:t>
            </a:r>
            <a:endParaRPr sz="1800"/>
          </a:p>
          <a:p>
            <a:pPr indent="-342900" lvl="0" marL="457200" rtl="0" algn="l">
              <a:spcBef>
                <a:spcPts val="0"/>
              </a:spcBef>
              <a:spcAft>
                <a:spcPts val="0"/>
              </a:spcAft>
              <a:buSzPts val="1800"/>
              <a:buChar char="●"/>
            </a:pPr>
            <a:r>
              <a:rPr lang="en" sz="1800"/>
              <a:t>Get exclusive items(partnerships eg Gudetama)</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3"/>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 - Q&amp;A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video</a:t>
            </a:r>
            <a:endParaRPr/>
          </a:p>
        </p:txBody>
      </p:sp>
      <p:pic>
        <p:nvPicPr>
          <p:cNvPr id="156" name="Google Shape;156;p24" title="WhatsApp Video 2019-08-14 at 01.04.44.mp4">
            <a:hlinkClick r:id="rId3"/>
          </p:cNvPr>
          <p:cNvPicPr preferRelativeResize="0"/>
          <p:nvPr/>
        </p:nvPicPr>
        <p:blipFill>
          <a:blip r:embed="rId4">
            <a:alphaModFix/>
          </a:blip>
          <a:stretch>
            <a:fillRect/>
          </a:stretch>
        </p:blipFill>
        <p:spPr>
          <a:xfrm>
            <a:off x="2528313" y="0"/>
            <a:ext cx="3439675"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95" name="Google Shape;95;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Aluminium cans are used everywhere and it is the most recycled material but it is not recycled enough as people are find it </a:t>
            </a:r>
            <a:r>
              <a:rPr lang="en"/>
              <a:t>inconvenient</a:t>
            </a:r>
            <a:r>
              <a:rPr lang="en"/>
              <a:t> to out of their way to recycle and are too lazy.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5"/>
          <p:cNvSpPr txBox="1"/>
          <p:nvPr>
            <p:ph type="title"/>
          </p:nvPr>
        </p:nvSpPr>
        <p:spPr>
          <a:xfrm>
            <a:off x="490250" y="488250"/>
            <a:ext cx="78399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Problem Statement:</a:t>
            </a:r>
            <a:endParaRPr sz="3600"/>
          </a:p>
          <a:p>
            <a:pPr indent="0" lvl="0" marL="0" rtl="0" algn="ctr">
              <a:spcBef>
                <a:spcPts val="0"/>
              </a:spcBef>
              <a:spcAft>
                <a:spcPts val="0"/>
              </a:spcAft>
              <a:buNone/>
            </a:pPr>
            <a:r>
              <a:rPr lang="en" sz="3600"/>
              <a:t>How can we encourage people to recycle used cans? </a:t>
            </a:r>
            <a:endParaRPr sz="3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a:t>
            </a:r>
            <a:endParaRPr/>
          </a:p>
        </p:txBody>
      </p:sp>
      <p:sp>
        <p:nvSpPr>
          <p:cNvPr id="106" name="Google Shape;106;p16"/>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FFFFFF"/>
                </a:solidFill>
              </a:rPr>
              <a:t>We decided to build a can-crushing machine that will reward users for recycling their aluminium cans. Based on the number of cans that the user put in, the user will have an amount of money debited into their ezlink card.</a:t>
            </a:r>
            <a:endParaRPr>
              <a:solidFill>
                <a:srgbClr val="FFFFFF"/>
              </a:solidFill>
            </a:endParaRPr>
          </a:p>
        </p:txBody>
      </p:sp>
      <p:pic>
        <p:nvPicPr>
          <p:cNvPr id="107" name="Google Shape;107;p16"/>
          <p:cNvPicPr preferRelativeResize="0"/>
          <p:nvPr/>
        </p:nvPicPr>
        <p:blipFill>
          <a:blip r:embed="rId3">
            <a:alphaModFix/>
          </a:blip>
          <a:stretch>
            <a:fillRect/>
          </a:stretch>
        </p:blipFill>
        <p:spPr>
          <a:xfrm>
            <a:off x="3600325" y="711850"/>
            <a:ext cx="4959748" cy="37197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 Design </a:t>
            </a:r>
            <a:endParaRPr/>
          </a:p>
        </p:txBody>
      </p:sp>
      <p:pic>
        <p:nvPicPr>
          <p:cNvPr id="113" name="Google Shape;113;p17"/>
          <p:cNvPicPr preferRelativeResize="0"/>
          <p:nvPr/>
        </p:nvPicPr>
        <p:blipFill>
          <a:blip r:embed="rId3">
            <a:alphaModFix/>
          </a:blip>
          <a:stretch>
            <a:fillRect/>
          </a:stretch>
        </p:blipFill>
        <p:spPr>
          <a:xfrm>
            <a:off x="3508050" y="780797"/>
            <a:ext cx="5545552" cy="416177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8"/>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Chassis</a:t>
            </a:r>
            <a:endParaRPr/>
          </a:p>
        </p:txBody>
      </p:sp>
      <p:sp>
        <p:nvSpPr>
          <p:cNvPr id="119" name="Google Shape;119;p18"/>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Lever and shaft for can crusher</a:t>
            </a:r>
            <a:endParaRPr sz="1400"/>
          </a:p>
          <a:p>
            <a:pPr indent="-317500" lvl="0" marL="457200" rtl="0" algn="l">
              <a:spcBef>
                <a:spcPts val="0"/>
              </a:spcBef>
              <a:spcAft>
                <a:spcPts val="0"/>
              </a:spcAft>
              <a:buSzPts val="1400"/>
              <a:buChar char="●"/>
            </a:pPr>
            <a:r>
              <a:rPr lang="en" sz="1400"/>
              <a:t>Box to contain cans that will be emptied when full.</a:t>
            </a:r>
            <a:endParaRPr sz="1400"/>
          </a:p>
        </p:txBody>
      </p:sp>
      <p:pic>
        <p:nvPicPr>
          <p:cNvPr id="120" name="Google Shape;120;p18"/>
          <p:cNvPicPr preferRelativeResize="0"/>
          <p:nvPr/>
        </p:nvPicPr>
        <p:blipFill>
          <a:blip r:embed="rId3">
            <a:alphaModFix/>
          </a:blip>
          <a:stretch>
            <a:fillRect/>
          </a:stretch>
        </p:blipFill>
        <p:spPr>
          <a:xfrm>
            <a:off x="4865053" y="152400"/>
            <a:ext cx="3631293" cy="483869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Electronics</a:t>
            </a:r>
            <a:endParaRPr/>
          </a:p>
        </p:txBody>
      </p:sp>
      <p:sp>
        <p:nvSpPr>
          <p:cNvPr id="126" name="Google Shape;126;p1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27" name="Google Shape;127;p19"/>
          <p:cNvSpPr txBox="1"/>
          <p:nvPr/>
        </p:nvSpPr>
        <p:spPr>
          <a:xfrm>
            <a:off x="3456875" y="306650"/>
            <a:ext cx="5478000" cy="46836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SzPts val="1800"/>
              <a:buFont typeface="Roboto"/>
              <a:buChar char="●"/>
            </a:pPr>
            <a:r>
              <a:rPr lang="en" sz="1800">
                <a:latin typeface="Roboto"/>
                <a:ea typeface="Roboto"/>
                <a:cs typeface="Roboto"/>
                <a:sym typeface="Roboto"/>
              </a:rPr>
              <a:t>LED and light sensor - inside box to detect and count cans</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 sz="1800">
                <a:latin typeface="Roboto"/>
                <a:ea typeface="Roboto"/>
                <a:cs typeface="Roboto"/>
                <a:sym typeface="Roboto"/>
              </a:rPr>
              <a:t>7 segment display  - to display number of cans and state of the machine</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 sz="1800">
                <a:latin typeface="Roboto"/>
                <a:ea typeface="Roboto"/>
                <a:cs typeface="Roboto"/>
                <a:sym typeface="Roboto"/>
              </a:rPr>
              <a:t>ESP32 - microcontroller with Wifi modularity  </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 sz="1800">
                <a:latin typeface="Roboto"/>
                <a:ea typeface="Roboto"/>
                <a:cs typeface="Roboto"/>
                <a:sym typeface="Roboto"/>
              </a:rPr>
              <a:t>RFID - reads ezlink card and debits the accumulated money into the card, and microcontroller to read data from sensor</a:t>
            </a:r>
            <a:endParaRPr sz="1800">
              <a:latin typeface="Roboto"/>
              <a:ea typeface="Roboto"/>
              <a:cs typeface="Roboto"/>
              <a:sym typeface="Roboto"/>
            </a:endParaRPr>
          </a:p>
          <a:p>
            <a:pPr indent="-342900" lvl="0" marL="457200" rtl="0" algn="l">
              <a:spcBef>
                <a:spcPts val="0"/>
              </a:spcBef>
              <a:spcAft>
                <a:spcPts val="0"/>
              </a:spcAft>
              <a:buSzPts val="1800"/>
              <a:buFont typeface="Roboto"/>
              <a:buChar char="●"/>
            </a:pPr>
            <a:r>
              <a:rPr lang="en" sz="1800">
                <a:latin typeface="Roboto"/>
                <a:ea typeface="Roboto"/>
                <a:cs typeface="Roboto"/>
                <a:sym typeface="Roboto"/>
              </a:rPr>
              <a:t>AWS - hosting the database and IoT integration</a:t>
            </a:r>
            <a:endParaRPr sz="18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it works</a:t>
            </a:r>
            <a:endParaRPr/>
          </a:p>
        </p:txBody>
      </p:sp>
      <p:sp>
        <p:nvSpPr>
          <p:cNvPr id="133" name="Google Shape;133;p2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34" name="Google Shape;134;p20"/>
          <p:cNvSpPr txBox="1"/>
          <p:nvPr/>
        </p:nvSpPr>
        <p:spPr>
          <a:xfrm>
            <a:off x="3484800" y="1743325"/>
            <a:ext cx="5659200" cy="1811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Roboto"/>
              <a:buAutoNum type="arabicPeriod"/>
            </a:pPr>
            <a:r>
              <a:rPr lang="en" sz="1800">
                <a:latin typeface="Roboto"/>
                <a:ea typeface="Roboto"/>
                <a:cs typeface="Roboto"/>
                <a:sym typeface="Roboto"/>
              </a:rPr>
              <a:t>User begins by inserting a can into the chassis and crushing it manually using the crank</a:t>
            </a:r>
            <a:endParaRPr sz="1800">
              <a:latin typeface="Roboto"/>
              <a:ea typeface="Roboto"/>
              <a:cs typeface="Roboto"/>
              <a:sym typeface="Roboto"/>
            </a:endParaRPr>
          </a:p>
          <a:p>
            <a:pPr indent="-342900" lvl="0" marL="457200" rtl="0" algn="l">
              <a:spcBef>
                <a:spcPts val="0"/>
              </a:spcBef>
              <a:spcAft>
                <a:spcPts val="0"/>
              </a:spcAft>
              <a:buSzPts val="1800"/>
              <a:buFont typeface="Roboto"/>
              <a:buAutoNum type="arabicPeriod"/>
            </a:pPr>
            <a:r>
              <a:rPr lang="en" sz="1800">
                <a:latin typeface="Roboto"/>
                <a:ea typeface="Roboto"/>
                <a:cs typeface="Roboto"/>
                <a:sym typeface="Roboto"/>
              </a:rPr>
              <a:t>User inserts more cans</a:t>
            </a:r>
            <a:endParaRPr sz="1800">
              <a:latin typeface="Roboto"/>
              <a:ea typeface="Roboto"/>
              <a:cs typeface="Roboto"/>
              <a:sym typeface="Roboto"/>
            </a:endParaRPr>
          </a:p>
          <a:p>
            <a:pPr indent="-342900" lvl="0" marL="457200" rtl="0" algn="l">
              <a:spcBef>
                <a:spcPts val="0"/>
              </a:spcBef>
              <a:spcAft>
                <a:spcPts val="0"/>
              </a:spcAft>
              <a:buSzPts val="1800"/>
              <a:buFont typeface="Roboto"/>
              <a:buAutoNum type="arabicPeriod"/>
            </a:pPr>
            <a:r>
              <a:rPr lang="en" sz="1800">
                <a:latin typeface="Roboto"/>
                <a:ea typeface="Roboto"/>
                <a:cs typeface="Roboto"/>
                <a:sym typeface="Roboto"/>
              </a:rPr>
              <a:t>Once user is done, he taps on the RFID reader and an amount of money, based on how many cans he crushed, is debited into his ezlink card</a:t>
            </a:r>
            <a:endParaRPr sz="18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